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5143500" cx="9144000"/>
  <p:notesSz cx="6858000" cy="9144000"/>
  <p:embeddedFontLst>
    <p:embeddedFont>
      <p:font typeface="Roboto"/>
      <p:regular r:id="rId39"/>
      <p:bold r:id="rId40"/>
      <p:italic r:id="rId41"/>
      <p:boldItalic r:id="rId42"/>
    </p:embeddedFont>
    <p:embeddedFont>
      <p:font typeface="Roboto Medium"/>
      <p:regular r:id="rId43"/>
      <p:bold r:id="rId44"/>
      <p:italic r:id="rId45"/>
      <p:boldItalic r:id="rId46"/>
    </p:embeddedFont>
    <p:embeddedFont>
      <p:font typeface="Roboto Light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2261EBA-8C69-40A1-BA69-9159F88BEF21}">
  <a:tblStyle styleId="{32261EBA-8C69-40A1-BA69-9159F88BEF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-bold.fntdata"/><Relationship Id="rId42" Type="http://schemas.openxmlformats.org/officeDocument/2006/relationships/font" Target="fonts/Roboto-boldItalic.fntdata"/><Relationship Id="rId41" Type="http://schemas.openxmlformats.org/officeDocument/2006/relationships/font" Target="fonts/Roboto-italic.fntdata"/><Relationship Id="rId44" Type="http://schemas.openxmlformats.org/officeDocument/2006/relationships/font" Target="fonts/RobotoMedium-bold.fntdata"/><Relationship Id="rId43" Type="http://schemas.openxmlformats.org/officeDocument/2006/relationships/font" Target="fonts/RobotoMedium-regular.fntdata"/><Relationship Id="rId46" Type="http://schemas.openxmlformats.org/officeDocument/2006/relationships/font" Target="fonts/RobotoMedium-boldItalic.fntdata"/><Relationship Id="rId45" Type="http://schemas.openxmlformats.org/officeDocument/2006/relationships/font" Target="fonts/Roboto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RobotoLight-bold.fntdata"/><Relationship Id="rId47" Type="http://schemas.openxmlformats.org/officeDocument/2006/relationships/font" Target="fonts/RobotoLight-regular.fntdata"/><Relationship Id="rId49" Type="http://schemas.openxmlformats.org/officeDocument/2006/relationships/font" Target="fonts/RobotoLight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Roboto-regular.fntdata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0" Type="http://schemas.openxmlformats.org/officeDocument/2006/relationships/font" Target="fonts/RobotoLight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d2a64469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d2a64469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d2a64469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ed2a64469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ed2a64469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ed2a64469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ed2a644695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ed2a64469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ed2a64469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ed2a64469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ed2a644695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ed2a644695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ed2a64469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ed2a64469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ed67e068f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ed67e068f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d67e068f0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ed67e068f0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ed67e068f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ed67e068f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b7abfd6d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b7abfd6d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ed67e068f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ed67e068f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ed67e068f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ed67e068f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ed67e068f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ed67e068f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1ed67e068f0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1ed67e068f0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ed67e068f0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ed67e068f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ed67e068f0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ed67e068f0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ed67e068f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ed67e068f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ed67e068f0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ed67e068f0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ed67e068f0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ed67e068f0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ed67e068f0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ed67e068f0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eb7a2e167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1eb7a2e167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ed67e068f0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ed67e068f0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ed67e068f0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ed67e068f0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ed67e068f0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ed67e068f0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ec994c04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ec994c04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ed2a64469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ed2a64469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d2a6446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d2a6446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ed2a64469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ed2a64469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d2a64469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d2a64469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ed2a64469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ed2a64469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drive.google.com/file/d/19Rasuo2xrq7_48SQZshSJpCvklR114yA/view" TargetMode="External"/><Relationship Id="rId4" Type="http://schemas.openxmlformats.org/officeDocument/2006/relationships/image" Target="../media/image8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à Internet das Coisas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Andouglas G Silva Júnior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Manoel do Bonfim Lins de Aquino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Sinal Elétrico</a:t>
            </a:r>
            <a:endParaRPr/>
          </a:p>
        </p:txBody>
      </p:sp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5" name="Google Shape;105;p1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Sinal Digital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Caracterizado pela fato de sua amplitude se manter sempre constante durante um intervalo de tempo.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Na transmissão de sinais digitais é utilizado intervalos de tempo com a mesma duração (intervalo de sinalização), onde </a:t>
            </a:r>
            <a:r>
              <a:rPr b="1" lang="pt-BR"/>
              <a:t>em cada intervalo o sinal pode ter um valor diferente, mas que é fixo dentro do intervalo.</a:t>
            </a:r>
            <a:r>
              <a:rPr lang="pt-B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Um exemplo de um sinal digital bastante comum é quando este pode ter dois possíveis valores, 0 ou 1, como pode ser visto na figura a seguir.</a:t>
            </a:r>
            <a:endParaRPr b="1"/>
          </a:p>
        </p:txBody>
      </p:sp>
      <p:sp>
        <p:nvSpPr>
          <p:cNvPr id="106" name="Google Shape;106;p1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Sinal Elétrico</a:t>
            </a:r>
            <a:endParaRPr/>
          </a:p>
        </p:txBody>
      </p:sp>
      <p:sp>
        <p:nvSpPr>
          <p:cNvPr id="112" name="Google Shape;112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8983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Sinal Digital</a:t>
            </a:r>
            <a:endParaRPr b="1"/>
          </a:p>
        </p:txBody>
      </p:sp>
      <p:sp>
        <p:nvSpPr>
          <p:cNvPr id="114" name="Google Shape;114;p1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4075" y="616000"/>
            <a:ext cx="5257800" cy="395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Sinal Elétrico</a:t>
            </a:r>
            <a:endParaRPr/>
          </a:p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Sinal Digital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Muito comum quando usamos microcontroladores.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Podemos utilizar pinos digitais para perceber a variação de um sinal contínuo.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pt-BR"/>
              <a:t>Por exemplo</a:t>
            </a:r>
            <a:r>
              <a:rPr lang="pt-BR"/>
              <a:t> - Um sensor de fim de curso pode ser ligado a uma entrada digital de forma que quando acionado, emite um sinal de nível alto para o microcontrolador, indicando que o sistema alcançou o final do curso.</a:t>
            </a:r>
            <a:endParaRPr/>
          </a:p>
        </p:txBody>
      </p:sp>
      <p:sp>
        <p:nvSpPr>
          <p:cNvPr id="123" name="Google Shape;123;p1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Sinal Elétrico</a:t>
            </a:r>
            <a:endParaRPr/>
          </a:p>
        </p:txBody>
      </p:sp>
      <p:sp>
        <p:nvSpPr>
          <p:cNvPr id="129" name="Google Shape;129;p2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Sinal Analógico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As portas do microcontrolador só reconhecem sinais digitais, mesmo quando uma entrada fornece um sinal analógico.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Nesses casos, o pino possui um conversor</a:t>
            </a:r>
            <a:r>
              <a:rPr b="1" lang="pt-BR"/>
              <a:t> analógico-digital (ADC)</a:t>
            </a:r>
            <a:r>
              <a:rPr lang="pt-BR"/>
              <a:t> que converte o sinal de entrada analógico em um sinal digital que pode ser “entendido” pelo controlador.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pt-BR"/>
              <a:t>Por exemplo</a:t>
            </a:r>
            <a:endParaRPr b="1"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Quando um sinal de um LDR (sensor de luminosidade resistivo) é ligado a um pino analógico de 10 bits, os valores de resistência são convertidos para um sinal digital com 1024 níveis lógicos (2 elevado a 10). 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Se considerarmos um sinal que varia de 0 a 5V ligado ao pino de entrada de um microcontrolador, teremos 5 dividido por 1024, que resulta em aproximadamente 4,88 mV. Ou seja, cada nível lógico corresponde a uma variação de 4,88 mV.</a:t>
            </a:r>
            <a:endParaRPr/>
          </a:p>
        </p:txBody>
      </p:sp>
      <p:sp>
        <p:nvSpPr>
          <p:cNvPr id="131" name="Google Shape;131;p2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Sinal Elétrico</a:t>
            </a:r>
            <a:endParaRPr/>
          </a:p>
        </p:txBody>
      </p:sp>
      <p:sp>
        <p:nvSpPr>
          <p:cNvPr id="137" name="Google Shape;137;p2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Sinal Analógico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Amplitude que varia continuamente ao longo do tempo.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Existe um valor diferente para cada instante de tempo.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Muitas das grandezas do mundo real possui características analógicas.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pt-BR"/>
              <a:t>Por exemplo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A temperatura de um ambiente não muda de 20 ºC a 30 ºC de uma hora para outra. </a:t>
            </a:r>
            <a:endParaRPr/>
          </a:p>
          <a:p>
            <a:pPr indent="-317500" lvl="4" marL="22860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Essa temperatura aumenta, gradativamente, à medida que o ambiente esquenta. 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Ou ainda, o nível de um reservatório não muda de uma coluna de água de 3m para 50 cm instantaneamente, </a:t>
            </a:r>
            <a:endParaRPr/>
          </a:p>
          <a:p>
            <a:pPr indent="-317500" lvl="4" marL="22860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ela depende da vazão constante da saída de água.</a:t>
            </a:r>
            <a:endParaRPr/>
          </a:p>
        </p:txBody>
      </p:sp>
      <p:sp>
        <p:nvSpPr>
          <p:cNvPr id="139" name="Google Shape;139;p2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767800" y="2150850"/>
            <a:ext cx="837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Protocolos de Comunicação de Dados</a:t>
            </a:r>
            <a:endParaRPr/>
          </a:p>
        </p:txBody>
      </p:sp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Protocolos de Comunicação de Dados</a:t>
            </a:r>
            <a:endParaRPr/>
          </a:p>
        </p:txBody>
      </p:sp>
      <p:sp>
        <p:nvSpPr>
          <p:cNvPr id="151" name="Google Shape;151;p2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Dependendo do sensor ou módulo que se está usando é possível que a comunicação aconteça seguindo um protocolo.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Podemos entender um protocolo como </a:t>
            </a:r>
            <a:r>
              <a:rPr b="1" lang="pt-BR"/>
              <a:t>um “idioma” que todos os dispositivos envolvidos na comunicação precisam “compreender” para que a mensagem seja enviada e recebida.</a:t>
            </a:r>
            <a:r>
              <a:rPr lang="pt-BR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Apresentaremos três desses protocolos que são muito utilizados em aplicações IoT: UART, SPI e I2C.</a:t>
            </a:r>
            <a:endParaRPr b="1"/>
          </a:p>
        </p:txBody>
      </p:sp>
      <p:sp>
        <p:nvSpPr>
          <p:cNvPr id="153" name="Google Shape;153;p2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UART</a:t>
            </a:r>
            <a:endParaRPr/>
          </a:p>
        </p:txBody>
      </p:sp>
      <p:sp>
        <p:nvSpPr>
          <p:cNvPr id="159" name="Google Shape;159;p2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I</a:t>
            </a:r>
            <a:r>
              <a:rPr lang="pt-BR"/>
              <a:t>nterface de hardware que facilita a comunicação serial assíncrona entre dispositivos.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Transmissão e recepção de dados de forma assíncrona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Não é necessária uma sinalização de clock compartilhado entre o transmissor e o receptor para estabelecer a comunicação.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Em vez disso, são usadas configurações de velocidade (baud rate), bits de dados, bits de parada e paridade para estabelecer a comunicação e garantir a sincronização entre os dispositivos conectados.</a:t>
            </a:r>
            <a:endParaRPr b="1"/>
          </a:p>
        </p:txBody>
      </p:sp>
      <p:sp>
        <p:nvSpPr>
          <p:cNvPr id="161" name="Google Shape;161;p2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UART</a:t>
            </a:r>
            <a:endParaRPr/>
          </a:p>
        </p:txBody>
      </p:sp>
      <p:sp>
        <p:nvSpPr>
          <p:cNvPr id="167" name="Google Shape;167;p2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8" name="Google Shape;168;p2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Conceitos importantes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Baud Rate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 taxa de baud determina a velocidade de transmissão de dados e é expressa em bits por segundo (bps). Ambos os dispositivos que se comunicam devem ser configurados com a mesma taxa de baud para que a comunicação seja eficaz.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Bits de Dados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Este parâmetro define quantos bits são transmitidos para representar um caractere. Valores comuns são 8 bits, 7 bits ou 9 bits por caractere.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Bits de Parada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São usados para indicar o final de um caractere. Os valores típicos são 1 ou 2 bits de parada.</a:t>
            </a:r>
            <a:endParaRPr/>
          </a:p>
        </p:txBody>
      </p:sp>
      <p:sp>
        <p:nvSpPr>
          <p:cNvPr id="169" name="Google Shape;169;p2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UART</a:t>
            </a:r>
            <a:endParaRPr/>
          </a:p>
        </p:txBody>
      </p:sp>
      <p:sp>
        <p:nvSpPr>
          <p:cNvPr id="175" name="Google Shape;175;p2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6" name="Google Shape;176;p2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Conceitos importantes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Paridade</a:t>
            </a:r>
            <a:r>
              <a:rPr lang="pt-BR"/>
              <a:t>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 paridade é uma técnica usada para detectar erros na transmissão. Pode ser par, ímpar ou nenhuma (sem paridade).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Transmissão e Recepção Assíncrona</a:t>
            </a:r>
            <a:r>
              <a:rPr lang="pt-BR"/>
              <a:t>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 UART opera de forma assíncrona, o que significa que os dispositivos não precisam estar sincronizados por meio de um sinal de relógio compartilhado. Isso é alcançado adicionando bits de início no início de cada caractere transmitido.</a:t>
            </a:r>
            <a:endParaRPr/>
          </a:p>
        </p:txBody>
      </p:sp>
      <p:sp>
        <p:nvSpPr>
          <p:cNvPr id="177" name="Google Shape;177;p2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 aula anterior…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apresentamos as linguagens de programação que usaremos no decorrer do curso para programar os microcontroladores.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apresentamos as ferramentas Wokwi e Bipes.</a:t>
            </a:r>
            <a:endParaRPr/>
          </a:p>
        </p:txBody>
      </p:sp>
      <p:sp>
        <p:nvSpPr>
          <p:cNvPr id="45" name="Google Shape;45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UART</a:t>
            </a:r>
            <a:endParaRPr/>
          </a:p>
        </p:txBody>
      </p:sp>
      <p:sp>
        <p:nvSpPr>
          <p:cNvPr id="183" name="Google Shape;183;p2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4" name="Google Shape;184;p2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 ligação entre os dispositivos acontece da seguinte forma</a:t>
            </a:r>
            <a:endParaRPr/>
          </a:p>
        </p:txBody>
      </p:sp>
      <p:sp>
        <p:nvSpPr>
          <p:cNvPr id="185" name="Google Shape;185;p2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  <p:pic>
        <p:nvPicPr>
          <p:cNvPr id="186" name="Google Shape;18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3100" y="2280250"/>
            <a:ext cx="5257800" cy="122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UART</a:t>
            </a:r>
            <a:endParaRPr/>
          </a:p>
        </p:txBody>
      </p:sp>
      <p:sp>
        <p:nvSpPr>
          <p:cNvPr id="192" name="Google Shape;192;p2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3" name="Google Shape;193;p2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Exemplo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Transmitindo o número 76. Na tabela ASCII - </a:t>
            </a:r>
            <a:r>
              <a:rPr lang="pt-BR"/>
              <a:t>Caractere</a:t>
            </a:r>
            <a:r>
              <a:rPr lang="pt-BR"/>
              <a:t> “Z”.</a:t>
            </a:r>
            <a:endParaRPr/>
          </a:p>
        </p:txBody>
      </p:sp>
      <p:sp>
        <p:nvSpPr>
          <p:cNvPr id="194" name="Google Shape;194;p2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9362" l="0" r="0" t="0"/>
          <a:stretch/>
        </p:blipFill>
        <p:spPr>
          <a:xfrm>
            <a:off x="1943100" y="2086475"/>
            <a:ext cx="5257800" cy="268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UART</a:t>
            </a:r>
            <a:endParaRPr/>
          </a:p>
        </p:txBody>
      </p:sp>
      <p:sp>
        <p:nvSpPr>
          <p:cNvPr id="201" name="Google Shape;201;p2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Exemplo </a:t>
            </a:r>
            <a:r>
              <a:rPr lang="pt-BR"/>
              <a:t>- Configurando Interface UART no ESP8266 - MicroPython</a:t>
            </a:r>
            <a:endParaRPr/>
          </a:p>
        </p:txBody>
      </p:sp>
      <p:sp>
        <p:nvSpPr>
          <p:cNvPr id="203" name="Google Shape;203;p2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  <p:pic>
        <p:nvPicPr>
          <p:cNvPr id="204" name="Google Shape;204;p29"/>
          <p:cNvPicPr preferRelativeResize="0"/>
          <p:nvPr/>
        </p:nvPicPr>
        <p:blipFill rotWithShape="1">
          <a:blip r:embed="rId3">
            <a:alphaModFix/>
          </a:blip>
          <a:srcRect b="48205" l="1191" r="89733" t="37112"/>
          <a:stretch/>
        </p:blipFill>
        <p:spPr>
          <a:xfrm>
            <a:off x="1701475" y="2290763"/>
            <a:ext cx="619125" cy="561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5" name="Google Shape;205;p29"/>
          <p:cNvGraphicFramePr/>
          <p:nvPr/>
        </p:nvGraphicFramePr>
        <p:xfrm>
          <a:off x="1635500" y="2201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{32261EBA-8C69-40A1-BA69-9159F88BEF21}</a:tableStyleId>
              </a:tblPr>
              <a:tblGrid>
                <a:gridCol w="819150"/>
                <a:gridCol w="4572000"/>
              </a:tblGrid>
              <a:tr h="279400"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0" marB="0" marR="73025" marL="73025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import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machine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 Configura a primeira porta UART com uma taxa de baud de 9600 bps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uart = machine.UART(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baudrate=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9600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  </a:t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>
                        <a:solidFill>
                          <a:srgbClr val="333333"/>
                        </a:solidFill>
                        <a:highlight>
                          <a:srgbClr val="F8F8F8"/>
                        </a:highlight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t-BR" sz="1100">
                          <a:solidFill>
                            <a:srgbClr val="999988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# Configura a primeira porta UART com uma taxa de baud de 9600 bps, 8 bits de dados, paridade par e 1 bit de parada.</a:t>
                      </a:r>
                      <a:b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</a:b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uart = machine.UART(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baudrate=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9600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bits=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parity=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, stop=</a:t>
                      </a:r>
                      <a:r>
                        <a:rPr lang="pt-BR" sz="1100">
                          <a:solidFill>
                            <a:srgbClr val="008080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r>
                        <a:rPr lang="pt-BR" sz="1100">
                          <a:solidFill>
                            <a:srgbClr val="333333"/>
                          </a:solidFill>
                          <a:highlight>
                            <a:srgbClr val="F8F8F8"/>
                          </a:highlight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)  </a:t>
                      </a:r>
                      <a:endParaRPr sz="1100"/>
                    </a:p>
                  </a:txBody>
                  <a:tcPr marT="63500" marB="63500" marR="63500" marL="63500">
                    <a:lnL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solidFill>
                      <a:srgbClr val="F8F8F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SPI</a:t>
            </a:r>
            <a:endParaRPr/>
          </a:p>
        </p:txBody>
      </p:sp>
      <p:sp>
        <p:nvSpPr>
          <p:cNvPr id="211" name="Google Shape;211;p3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2" name="Google Shape;212;p3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Serial Peripheral Interface</a:t>
            </a:r>
            <a:r>
              <a:rPr lang="pt-B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Protocolo de comunicação serial, síncrono, usado para a transmissão de dados entre microcontroladores e periféricos, como memórias flash, sensores, conversores analógico-digital, entre outros.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Conceitos Básicos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Arquitetura Mestre-Escravo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O SPI opera em um sistema onde um dispositivo age como mestre e os demais como escravos. O mestre é responsável por iniciar a comunicação, gerar o clock e controlar a seleção do escravo.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Quatro linhas de comunicação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Comunicação Full Duplex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Configuração de Modo</a:t>
            </a:r>
            <a:endParaRPr/>
          </a:p>
        </p:txBody>
      </p:sp>
      <p:sp>
        <p:nvSpPr>
          <p:cNvPr id="213" name="Google Shape;213;p3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SPI</a:t>
            </a:r>
            <a:endParaRPr/>
          </a:p>
        </p:txBody>
      </p:sp>
      <p:sp>
        <p:nvSpPr>
          <p:cNvPr id="219" name="Google Shape;219;p3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0" name="Google Shape;220;p3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Conceitos Básicos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Quatro linhas de comunicação - </a:t>
            </a:r>
            <a:r>
              <a:rPr lang="pt-BR"/>
              <a:t>O protocolo SPI utiliza principalmente quatro linhas de sinal: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pt-BR"/>
              <a:t>MOSI (Master Out Slave In)</a:t>
            </a:r>
            <a:r>
              <a:rPr lang="pt-BR"/>
              <a:t>: Linha de dados que transporta os dados do mestre para o escravo.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pt-BR"/>
              <a:t>MISO (Master In Slave Out)</a:t>
            </a:r>
            <a:r>
              <a:rPr lang="pt-BR"/>
              <a:t>: Linha de dados que transporta os dados do escravo para o mestre.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pt-BR"/>
              <a:t>SCK (Serial Clock)</a:t>
            </a:r>
            <a:r>
              <a:rPr lang="pt-BR"/>
              <a:t>: Clock gerado pelo mestre para sincronizar a transmissão de dados.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b="1" lang="pt-BR"/>
              <a:t>CS/SS (Chip Select ou Slave Select)</a:t>
            </a:r>
            <a:r>
              <a:rPr lang="pt-BR"/>
              <a:t>: Usado pelo mestre para selecionar o escravo específico com o qual deseja se comunicar.</a:t>
            </a:r>
            <a:endParaRPr/>
          </a:p>
        </p:txBody>
      </p:sp>
      <p:sp>
        <p:nvSpPr>
          <p:cNvPr id="221" name="Google Shape;221;p3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SPI</a:t>
            </a:r>
            <a:endParaRPr/>
          </a:p>
        </p:txBody>
      </p:sp>
      <p:sp>
        <p:nvSpPr>
          <p:cNvPr id="227" name="Google Shape;227;p3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8" name="Google Shape;228;p3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Conceitos Básicos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Comunicação Full Duplex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Uma das maiores vantagens do SPI é a capacidade de operar em modo full duplex. Isso significa que os dispositivos podem transmitir e receber dados simultaneamente, já que possui uma linha do mestre para o escravo e outra linha do escravo para o mestre.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Configuração de Modo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O SPI pode operar em diferentes modos, determinados por duas configurações: polaridade (polarity) e fase (phase). Esses modos determinam a relação entre a transição do sinal de clock e a amostragem de dados.</a:t>
            </a:r>
            <a:endParaRPr/>
          </a:p>
        </p:txBody>
      </p:sp>
      <p:sp>
        <p:nvSpPr>
          <p:cNvPr id="229" name="Google Shape;229;p3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SPI</a:t>
            </a:r>
            <a:endParaRPr/>
          </a:p>
        </p:txBody>
      </p:sp>
      <p:sp>
        <p:nvSpPr>
          <p:cNvPr id="235" name="Google Shape;235;p3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36" name="Google Shape;236;p3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Sobre a comunicação</a:t>
            </a:r>
            <a:endParaRPr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pt-BR" sz="1300"/>
              <a:t>Mestre seleciona o escravo da comunicação colocando o nível lógico baixo na linha CS/SS do escravo. </a:t>
            </a:r>
            <a:endParaRPr sz="1300"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pt-BR" sz="1300"/>
              <a:t>Mestre gera pulsos de clock na linha SCK para estabelecer o sincronismo da transmissão.</a:t>
            </a:r>
            <a:endParaRPr sz="1300"/>
          </a:p>
          <a:p>
            <a:pPr indent="-311150" lvl="0" marL="9144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pt-BR" sz="1300"/>
              <a:t>Para cada pulso de clock, um bit de dados é transferido entre o mestre e o escravo – o mestre envia um bit para o escravo pela linha MOSI e, ao mesmo tempo, recebe um bit do escravo pela linha MISO. 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37" name="Google Shape;237;p3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SPI</a:t>
            </a:r>
            <a:endParaRPr/>
          </a:p>
        </p:txBody>
      </p:sp>
      <p:sp>
        <p:nvSpPr>
          <p:cNvPr id="243" name="Google Shape;243;p3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44" name="Google Shape;244;p3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Ligação entre os dispositivos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45" name="Google Shape;245;p3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  <p:pic>
        <p:nvPicPr>
          <p:cNvPr id="246" name="Google Shape;246;p34"/>
          <p:cNvPicPr preferRelativeResize="0"/>
          <p:nvPr/>
        </p:nvPicPr>
        <p:blipFill rotWithShape="1">
          <a:blip r:embed="rId3">
            <a:alphaModFix/>
          </a:blip>
          <a:srcRect b="59" l="0" r="0" t="49"/>
          <a:stretch/>
        </p:blipFill>
        <p:spPr>
          <a:xfrm>
            <a:off x="4691900" y="832988"/>
            <a:ext cx="2943225" cy="35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I2C</a:t>
            </a:r>
            <a:endParaRPr/>
          </a:p>
        </p:txBody>
      </p:sp>
      <p:sp>
        <p:nvSpPr>
          <p:cNvPr id="252" name="Google Shape;252;p3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53" name="Google Shape;253;p3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Inter-Integrated Circuit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Protocolo de comunicação bidirecional utilizado para conectar múltiplos dispositivos em uma mesma linha de comunicação.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Desenvolvido pela empresa </a:t>
            </a:r>
            <a:r>
              <a:rPr i="1" lang="pt-BR"/>
              <a:t>Philips Semiconductors</a:t>
            </a:r>
            <a:r>
              <a:rPr lang="pt-BR"/>
              <a:t> para permitir que diferentes componentes de um sistema se comuniquem entre si </a:t>
            </a:r>
            <a:r>
              <a:rPr b="1" lang="pt-BR"/>
              <a:t>usando um número mínimo de pinos.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Funciona com a estrutura master-slave (mestre-escravo),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 </a:t>
            </a:r>
            <a:r>
              <a:rPr b="1" lang="pt-BR"/>
              <a:t>master</a:t>
            </a:r>
            <a:r>
              <a:rPr lang="pt-BR"/>
              <a:t> da comunicação é o dispositivo que controla a comunicação na linha I2C, iniciando e terminando a transmissão de dados e gerando o sinal de clock.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 </a:t>
            </a:r>
            <a:r>
              <a:rPr b="1" lang="pt-BR"/>
              <a:t>slave</a:t>
            </a:r>
            <a:r>
              <a:rPr lang="pt-BR"/>
              <a:t> é o dispositivo que responde às requisições do master, enviando ou recebendo dados conforme solicitado.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54" name="Google Shape;254;p3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I2C</a:t>
            </a:r>
            <a:endParaRPr/>
          </a:p>
        </p:txBody>
      </p:sp>
      <p:sp>
        <p:nvSpPr>
          <p:cNvPr id="260" name="Google Shape;260;p3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61" name="Google Shape;261;p3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U</a:t>
            </a:r>
            <a:r>
              <a:rPr lang="pt-BR"/>
              <a:t>tiliza dois fios para a comunicação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SCL (Serial Clock)</a:t>
            </a:r>
            <a:r>
              <a:rPr lang="pt-BR"/>
              <a:t>: É o fio utilizado para o sinal de clock, que sincroniza a transmissão de dados entre os dispositivos.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SDA (Serial Data)</a:t>
            </a:r>
            <a:r>
              <a:rPr lang="pt-BR"/>
              <a:t>: É o fio utilizado para transmitir os dados entre os dispositivos.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62" name="Google Shape;262;p3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  <p:pic>
        <p:nvPicPr>
          <p:cNvPr id="263" name="Google Shape;26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2125" y="2917625"/>
            <a:ext cx="525780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type="title"/>
          </p:nvPr>
        </p:nvSpPr>
        <p:spPr>
          <a:xfrm>
            <a:off x="767800" y="2150850"/>
            <a:ext cx="837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pt-BR"/>
              <a:t>Integração de dispositivos e sistemas em soluções de IoT</a:t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I2C</a:t>
            </a:r>
            <a:endParaRPr/>
          </a:p>
        </p:txBody>
      </p:sp>
      <p:sp>
        <p:nvSpPr>
          <p:cNvPr id="269" name="Google Shape;269;p3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70" name="Google Shape;270;p3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protocolo I2C segue duas regras: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Regra de Escrita</a:t>
            </a:r>
            <a:r>
              <a:rPr lang="pt-BR"/>
              <a:t> - O master envia um sinal de start, seguido pelo endereço do dispositivo slave com um bit indicando que a operação é de escrita. Em seguida, o master envia os dados, e por fim, envia um sinal de stop.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Regra de Leitura</a:t>
            </a:r>
            <a:r>
              <a:rPr lang="pt-BR"/>
              <a:t> - O master envia um sinal de start, seguido pelo endereço do dispositivo slave com um bit indicando que a operação é de leitura. O slave então envia os dados, e o master envia um sinal de stop para finalizar a transmissão.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71" name="Google Shape;271;p3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Comparação entre os Protocolos</a:t>
            </a:r>
            <a:endParaRPr/>
          </a:p>
        </p:txBody>
      </p:sp>
      <p:sp>
        <p:nvSpPr>
          <p:cNvPr id="277" name="Google Shape;277;p3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78" name="Google Shape;278;p3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  <p:pic>
        <p:nvPicPr>
          <p:cNvPr id="279" name="Google Shape;279;p38" title="ProtocolosDeDados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4000" y="1102650"/>
            <a:ext cx="4274055" cy="34890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Exemplos</a:t>
            </a:r>
            <a:endParaRPr/>
          </a:p>
        </p:txBody>
      </p:sp>
      <p:sp>
        <p:nvSpPr>
          <p:cNvPr id="285" name="Google Shape;285;p3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86" name="Google Shape;286;p3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Use o Wokwi para criar um projeto usando um esp32 ou Pi Pico, que pega os dados do MPU6050 (Giroscópio e Acelerômetro) e mostrar em um display OLED.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Use o protocolo I2C.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287" name="Google Shape;287;p3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Vimos no capítulo 1 que a arquitetura de uma aplicação de internet das coisas consiste em diferentes dispositivos interligados entre si, trocando informações (dados) por meio de uma rede.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Além disso, também é importante entender como dispositivos que fazem parte de uma mesma estrutura (invólucro) se comunicam entre si. </a:t>
            </a:r>
            <a:endParaRPr/>
          </a:p>
        </p:txBody>
      </p:sp>
      <p:sp>
        <p:nvSpPr>
          <p:cNvPr id="59" name="Google Shape;59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6" name="Google Shape;66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Vamos pensar na seguinte aplicação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Suponha que queremos criar uma aplicação em IoT que monitore a </a:t>
            </a:r>
            <a:r>
              <a:rPr b="1" lang="pt-BR"/>
              <a:t>temperatura de diferentes ambientes em uma empresa de produção de lacticínios</a:t>
            </a:r>
            <a:r>
              <a:rPr lang="pt-BR"/>
              <a:t>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Poderíamos pensar na nossa arquitetura com </a:t>
            </a:r>
            <a:r>
              <a:rPr b="1" lang="pt-BR"/>
              <a:t>vários dispositivos que medissem a temperatura, localizados nos diferentes ambientes da empresa, e que enviassem os dados por meio de uma rede a uma central de controle de dados</a:t>
            </a:r>
            <a:r>
              <a:rPr lang="pt-BR"/>
              <a:t>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Podemos usar um </a:t>
            </a:r>
            <a:r>
              <a:rPr b="1" lang="pt-BR"/>
              <a:t>módulo sensor de temperatura + ESP 32</a:t>
            </a:r>
            <a:r>
              <a:rPr lang="pt-BR"/>
              <a:t> para ser esse dispositivo de medição.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Questões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Como faremos para receber a informação do módulo de temperatura?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Esse módulo envia sinal digital ou analógico?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Esses dados são enviados embutidos em uma mensagem que precisa ser recebida e interpretada pelo microcontrolador?</a:t>
            </a:r>
            <a:endParaRPr b="1"/>
          </a:p>
        </p:txBody>
      </p:sp>
      <p:sp>
        <p:nvSpPr>
          <p:cNvPr id="67" name="Google Shape;67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>
            <a:off x="8983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Para entender como é feito esse envio de mensagens, vamos primeiro entender o que é um sinal, seus tipos e como eles podem ser usados.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title"/>
          </p:nvPr>
        </p:nvSpPr>
        <p:spPr>
          <a:xfrm>
            <a:off x="767800" y="2150850"/>
            <a:ext cx="837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Sinais Elétricos</a:t>
            </a:r>
            <a:endParaRPr/>
          </a:p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Sinal Elétrico</a:t>
            </a:r>
            <a:endParaRPr/>
          </a:p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8" name="Google Shape;88;p1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</a:t>
            </a:r>
            <a:r>
              <a:rPr lang="pt-BR"/>
              <a:t>ariação mensurável de uma grandeza elétrica ao longo do tempo.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Em outras palavras, </a:t>
            </a:r>
            <a:r>
              <a:rPr b="1" lang="pt-BR"/>
              <a:t>um sinal é uma função de uma ou mais variáveis, a qual se veicula informações através de energia eletromagnética entre o transmissor e receptor.</a:t>
            </a:r>
            <a:r>
              <a:rPr lang="pt-BR"/>
              <a:t> 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Pode ser transportado por diferentes meios, como fios condutores ou através do ar via ondas eletromagnéticas.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Dependendo das características de </a:t>
            </a:r>
            <a:r>
              <a:rPr b="1" lang="pt-BR"/>
              <a:t>como o dado será transmitido em função do tempo</a:t>
            </a:r>
            <a:r>
              <a:rPr lang="pt-BR"/>
              <a:t>, podem ser do tipo </a:t>
            </a:r>
            <a:r>
              <a:rPr b="1" lang="pt-BR"/>
              <a:t>digital</a:t>
            </a:r>
            <a:r>
              <a:rPr lang="pt-BR"/>
              <a:t> ou </a:t>
            </a:r>
            <a:r>
              <a:rPr b="1" lang="pt-BR"/>
              <a:t>analógico</a:t>
            </a:r>
            <a:r>
              <a:rPr lang="pt-BR"/>
              <a:t>.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pt-BR"/>
              <a:t>Integração entre Dispositivos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Sinal Elétrico</a:t>
            </a:r>
            <a:endParaRPr/>
          </a:p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6" name="Google Shape;96;p1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Sinal Analógo</a:t>
            </a:r>
            <a:endParaRPr b="1"/>
          </a:p>
        </p:txBody>
      </p:sp>
      <p:sp>
        <p:nvSpPr>
          <p:cNvPr id="97" name="Google Shape;97;p1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Integração entre Dispositivos</a:t>
            </a:r>
            <a:endParaRPr/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3500" y="616000"/>
            <a:ext cx="5257800" cy="395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